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46"/>
  </p:notesMasterIdLst>
  <p:handoutMasterIdLst>
    <p:handoutMasterId r:id="rId47"/>
  </p:handoutMasterIdLst>
  <p:sldIdLst>
    <p:sldId id="256" r:id="rId3"/>
    <p:sldId id="262" r:id="rId4"/>
    <p:sldId id="283" r:id="rId5"/>
    <p:sldId id="282" r:id="rId6"/>
    <p:sldId id="263" r:id="rId7"/>
    <p:sldId id="284" r:id="rId8"/>
    <p:sldId id="285" r:id="rId9"/>
    <p:sldId id="286" r:id="rId10"/>
    <p:sldId id="287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Perpetua" panose="02020502060401020303" pitchFamily="18" charset="0"/>
      <p:regular r:id="rId53"/>
      <p:bold r:id="rId54"/>
      <p:italic r:id="rId55"/>
      <p:bold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hira M. Roman" initials="ZMR" lastIdx="1" clrIdx="0">
    <p:extLst>
      <p:ext uri="{19B8F6BF-5375-455C-9EA6-DF929625EA0E}">
        <p15:presenceInfo xmlns:p15="http://schemas.microsoft.com/office/powerpoint/2012/main" userId="b89cc7b65ae8fe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80" autoAdjust="0"/>
    <p:restoredTop sz="94650" autoAdjust="0"/>
  </p:normalViewPr>
  <p:slideViewPr>
    <p:cSldViewPr>
      <p:cViewPr varScale="1">
        <p:scale>
          <a:sx n="77" d="100"/>
          <a:sy n="77" d="100"/>
        </p:scale>
        <p:origin x="970" y="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247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8B8DF-24AD-4F40-BBFC-89725AEAF415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52DE-026B-4B56-8316-D39959E3BD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30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9D4B4-0EC2-42AE-ABEC-26842DCC58CF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105E4-9E70-4B8C-B294-1B0219D999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2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52400"/>
            <a:ext cx="10398265" cy="7155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957601"/>
            <a:ext cx="7772400" cy="860425"/>
          </a:xfrm>
        </p:spPr>
        <p:txBody>
          <a:bodyPr anchor="b" anchorCtr="0"/>
          <a:lstStyle>
            <a:lvl1pPr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76400"/>
            <a:ext cx="7753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" y="12954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5600" y="593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111750" cy="467836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0" y="1524000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457200"/>
            <a:ext cx="6858000" cy="6397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0600" y="974400"/>
            <a:ext cx="6876000" cy="457200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199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304800"/>
            <a:ext cx="6934200" cy="426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762000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503239"/>
            <a:ext cx="1219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3237"/>
            <a:ext cx="7162800" cy="6278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1000" y="3130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81000" y="1711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81000" y="2421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81000" y="3769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81000" y="4478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1000" y="5257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4478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048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048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762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8575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6388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762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8575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6388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4478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7526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039" y="1752601"/>
            <a:ext cx="4041775" cy="4068763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0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1800"/>
            </a:lvl3pPr>
            <a:lvl4pPr>
              <a:buClr>
                <a:schemeClr val="bg1">
                  <a:lumMod val="95000"/>
                </a:schemeClr>
              </a:buClr>
              <a:defRPr sz="1600"/>
            </a:lvl4pPr>
            <a:lvl5pPr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494212" y="14478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200" y="808364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58" r:id="rId14"/>
    <p:sldLayoutId id="2147483659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Clr>
          <a:schemeClr val="bg1">
            <a:lumMod val="95000"/>
          </a:schemeClr>
        </a:buClr>
        <a:buFont typeface="Arial" pitchFamily="34" charset="0"/>
        <a:buChar char="•"/>
        <a:defRPr sz="3600" b="1" kern="1200" baseline="0">
          <a:solidFill>
            <a:schemeClr val="bg1"/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resentermedia.com/mspp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8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8.xml"/><Relationship Id="rId3" Type="http://schemas.openxmlformats.org/officeDocument/2006/relationships/slide" Target="slide8.xml"/><Relationship Id="rId7" Type="http://schemas.openxmlformats.org/officeDocument/2006/relationships/slide" Target="slide11.xml"/><Relationship Id="rId12" Type="http://schemas.openxmlformats.org/officeDocument/2006/relationships/slide" Target="slide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3.xml"/><Relationship Id="rId9" Type="http://schemas.openxmlformats.org/officeDocument/2006/relationships/slide" Target="slide14.xml"/><Relationship Id="rId14" Type="http://schemas.openxmlformats.org/officeDocument/2006/relationships/slide" Target="slide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3114" y="2503872"/>
            <a:ext cx="7709350" cy="78768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PR" sz="2000" u="sng" dirty="0" smtClean="0"/>
              <a:t>Objeto de Aprendizaje : Maletines de exponentes y raíces</a:t>
            </a:r>
            <a:endParaRPr lang="es-PR" sz="2000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8188" y="3842922"/>
            <a:ext cx="4038600" cy="83820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s-PR" b="1" dirty="0"/>
              <a:t>Por: Zahira Román Alicea  </a:t>
            </a:r>
            <a:r>
              <a:rPr lang="es-ES_tradnl" b="1" dirty="0"/>
              <a:t>P00557057</a:t>
            </a:r>
            <a:r>
              <a:rPr lang="es-PR" b="1" i="1" dirty="0">
                <a:cs typeface="Estrangelo Edessa" panose="03080600000000000000" pitchFamily="66" charset="0"/>
              </a:rPr>
              <a:t> </a:t>
            </a:r>
          </a:p>
          <a:p>
            <a:pPr algn="ctr"/>
            <a:r>
              <a:rPr lang="es-PR" b="1" dirty="0" smtClean="0"/>
              <a:t>Materia :Matemática Básica (Diferentes contextos educativos)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77000" y="6392405"/>
            <a:ext cx="2362200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pPr>
              <a:spcBef>
                <a:spcPct val="0"/>
              </a:spcBef>
            </a:pPr>
            <a:r>
              <a:rPr lang="en-US" sz="2400" dirty="0"/>
              <a:t>By </a:t>
            </a:r>
            <a:r>
              <a:rPr lang="en-US" sz="2400" b="1" dirty="0">
                <a:hlinkClick r:id="rId2"/>
              </a:rPr>
              <a:t>PresenterMedia.com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17" y="3725761"/>
            <a:ext cx="606766" cy="6067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04500"/>
            <a:ext cx="76200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3322"/>
            <a:ext cx="1931998" cy="193199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09600" y="443804"/>
            <a:ext cx="7869913" cy="1024080"/>
            <a:chOff x="-72003" y="5228207"/>
            <a:chExt cx="12324521" cy="1433738"/>
          </a:xfrm>
        </p:grpSpPr>
        <p:grpSp>
          <p:nvGrpSpPr>
            <p:cNvPr id="12" name="Group 11"/>
            <p:cNvGrpSpPr/>
            <p:nvPr/>
          </p:nvGrpSpPr>
          <p:grpSpPr>
            <a:xfrm>
              <a:off x="-12700" y="5228207"/>
              <a:ext cx="12227270" cy="1278388"/>
              <a:chOff x="0" y="4603464"/>
              <a:chExt cx="12214547" cy="1544683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0" y="4603464"/>
                <a:ext cx="12203672" cy="1544683"/>
              </a:xfrm>
              <a:custGeom>
                <a:avLst/>
                <a:gdLst>
                  <a:gd name="connsiteX0" fmla="*/ 12700 w 12192000"/>
                  <a:gd name="connsiteY0" fmla="*/ 228600 h 2226733"/>
                  <a:gd name="connsiteX1" fmla="*/ 12700 w 12192000"/>
                  <a:gd name="connsiteY1" fmla="*/ 1998133 h 2226733"/>
                  <a:gd name="connsiteX2" fmla="*/ 12179300 w 12192000"/>
                  <a:gd name="connsiteY2" fmla="*/ 1998133 h 2226733"/>
                  <a:gd name="connsiteX3" fmla="*/ 12179300 w 12192000"/>
                  <a:gd name="connsiteY3" fmla="*/ 228600 h 2226733"/>
                  <a:gd name="connsiteX4" fmla="*/ 0 w 12192000"/>
                  <a:gd name="connsiteY4" fmla="*/ 0 h 2226733"/>
                  <a:gd name="connsiteX5" fmla="*/ 12192000 w 12192000"/>
                  <a:gd name="connsiteY5" fmla="*/ 0 h 2226733"/>
                  <a:gd name="connsiteX6" fmla="*/ 12192000 w 12192000"/>
                  <a:gd name="connsiteY6" fmla="*/ 2226733 h 2226733"/>
                  <a:gd name="connsiteX7" fmla="*/ 0 w 12192000"/>
                  <a:gd name="connsiteY7" fmla="*/ 2226733 h 222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2000" h="2226733">
                    <a:moveTo>
                      <a:pt x="12700" y="228600"/>
                    </a:moveTo>
                    <a:lnTo>
                      <a:pt x="12700" y="1998133"/>
                    </a:lnTo>
                    <a:lnTo>
                      <a:pt x="12179300" y="1998133"/>
                    </a:lnTo>
                    <a:lnTo>
                      <a:pt x="12179300" y="228600"/>
                    </a:ln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2226733"/>
                    </a:lnTo>
                    <a:lnTo>
                      <a:pt x="0" y="2226733"/>
                    </a:lnTo>
                    <a:close/>
                  </a:path>
                </a:pathLst>
              </a:custGeom>
              <a:solidFill>
                <a:schemeClr val="bg1">
                  <a:lumMod val="50000"/>
                  <a:alpha val="25000"/>
                </a:schemeClr>
              </a:solid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Rounded Rectangle 9"/>
              <p:cNvSpPr/>
              <p:nvPr/>
            </p:nvSpPr>
            <p:spPr>
              <a:xfrm>
                <a:off x="10875" y="4762827"/>
                <a:ext cx="12203672" cy="1248508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-72003" y="5304861"/>
              <a:ext cx="12324521" cy="1357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 dirty="0">
                  <a:solidFill>
                    <a:schemeClr val="bg1"/>
                  </a:solidFill>
                </a:rPr>
                <a:t>Universidad Interamericana de Puerto Rico</a:t>
              </a:r>
              <a:endParaRPr lang="es-PR" sz="1600" dirty="0">
                <a:solidFill>
                  <a:schemeClr val="bg1"/>
                </a:solidFill>
              </a:endParaRPr>
            </a:p>
            <a:p>
              <a:pPr algn="ctr"/>
              <a:r>
                <a:rPr lang="es-ES_tradnl" sz="1600" dirty="0">
                  <a:solidFill>
                    <a:schemeClr val="bg1"/>
                  </a:solidFill>
                </a:rPr>
                <a:t>Recinto de Ponce</a:t>
              </a:r>
              <a:endParaRPr lang="es-PR" sz="1600" dirty="0">
                <a:solidFill>
                  <a:schemeClr val="bg1"/>
                </a:solidFill>
              </a:endParaRPr>
            </a:p>
            <a:p>
              <a:pPr algn="ctr"/>
              <a:r>
                <a:rPr lang="es-ES_tradnl" sz="1600" dirty="0">
                  <a:solidFill>
                    <a:schemeClr val="bg1"/>
                  </a:solidFill>
                </a:rPr>
                <a:t>Programa Graduado en Educación</a:t>
              </a:r>
              <a:endParaRPr lang="es-PR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1000" y="5304872"/>
            <a:ext cx="88720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R" b="1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Sometido como requisito parcial del curso LIDE 7040</a:t>
            </a:r>
          </a:p>
          <a:p>
            <a:pPr algn="ctr"/>
            <a:r>
              <a:rPr lang="es-PR" b="1" dirty="0" smtClean="0">
                <a:cs typeface="Estrangelo Edessa" panose="03080600000000000000" pitchFamily="66" charset="0"/>
              </a:rPr>
              <a:t>5 de mayo de 2019.</a:t>
            </a: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s-PR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74" y="2440229"/>
            <a:ext cx="1135162" cy="11351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8" y="2556318"/>
            <a:ext cx="1010920" cy="1010920"/>
          </a:xfrm>
          <a:prstGeom prst="rect">
            <a:avLst/>
          </a:prstGeom>
        </p:spPr>
      </p:pic>
      <p:pic>
        <p:nvPicPr>
          <p:cNvPr id="27" name="Picture 2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38413"/>
            <a:ext cx="914400" cy="723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600" y="381000"/>
            <a:ext cx="8534400" cy="6336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R" sz="3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</a:t>
            </a:r>
            <a:r>
              <a:rPr lang="es-PR" sz="3600" dirty="0">
                <a:solidFill>
                  <a:schemeClr val="bg1"/>
                </a:solidFill>
              </a:rPr>
              <a:t>El área del piso de un cobertizo cuadrado es 81 pies cuadrados ¿Cuánto mide cada lado del piso cobertizo?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18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20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40</a:t>
            </a:r>
            <a:endParaRPr lang="es-PR" sz="3200" b="1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 action="ppaction://hlinksldjump"/>
              </a:rPr>
              <a:t>9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R" sz="3200" b="1" baseline="30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R" sz="3200" b="1" baseline="300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hlinkClick r:id="rId4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17198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600" y="381000"/>
            <a:ext cx="8534400" cy="6336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R" sz="3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4) </a:t>
            </a:r>
            <a:r>
              <a:rPr lang="es-PR" sz="3600" dirty="0" smtClean="0">
                <a:solidFill>
                  <a:schemeClr val="bg1"/>
                </a:solidFill>
              </a:rPr>
              <a:t>El </a:t>
            </a:r>
            <a:r>
              <a:rPr lang="es-PR" sz="3600" dirty="0">
                <a:solidFill>
                  <a:schemeClr val="bg1"/>
                </a:solidFill>
              </a:rPr>
              <a:t>área del piso de un cobertizo cuadrado es </a:t>
            </a:r>
            <a:r>
              <a:rPr lang="es-PR" sz="3600" dirty="0" smtClean="0">
                <a:solidFill>
                  <a:schemeClr val="bg1"/>
                </a:solidFill>
              </a:rPr>
              <a:t>169 </a:t>
            </a:r>
            <a:r>
              <a:rPr lang="es-PR" sz="3600" dirty="0">
                <a:solidFill>
                  <a:schemeClr val="bg1"/>
                </a:solidFill>
              </a:rPr>
              <a:t>pies cuadrados ¿Cuánto mide cada lado del piso cobertizo?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14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26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 action="ppaction://hlinksldjump"/>
              </a:rPr>
              <a:t>13</a:t>
            </a:r>
            <a:endParaRPr lang="es-PR" sz="3200" b="1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28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R" sz="3200" b="1" baseline="30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R" sz="3200" b="1" baseline="300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hlinkClick r:id="rId4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404858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600" y="381000"/>
            <a:ext cx="8534400" cy="4146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R" sz="3600" dirty="0">
                <a:solidFill>
                  <a:schemeClr val="bg1"/>
                </a:solidFill>
              </a:rPr>
              <a:t>5</a:t>
            </a:r>
            <a:r>
              <a:rPr lang="es-PR" sz="3600" dirty="0" smtClean="0">
                <a:solidFill>
                  <a:schemeClr val="bg1"/>
                </a:solidFill>
              </a:rPr>
              <a:t>) El </a:t>
            </a:r>
            <a:r>
              <a:rPr lang="es-PR" sz="3600" dirty="0">
                <a:solidFill>
                  <a:schemeClr val="bg1"/>
                </a:solidFill>
              </a:rPr>
              <a:t>área del piso de un cobertizo cuadrado es </a:t>
            </a:r>
            <a:r>
              <a:rPr lang="es-PR" sz="3600" dirty="0" smtClean="0">
                <a:solidFill>
                  <a:schemeClr val="bg1"/>
                </a:solidFill>
              </a:rPr>
              <a:t>64 </a:t>
            </a:r>
            <a:r>
              <a:rPr lang="es-PR" sz="3600" dirty="0">
                <a:solidFill>
                  <a:schemeClr val="bg1"/>
                </a:solidFill>
              </a:rPr>
              <a:t>pies cuadrados ¿Cuánto mide cada lado del piso cobertizo?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. </a:t>
            </a: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9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</a:t>
            </a: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7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 action="ppaction://hlinksldjump"/>
              </a:rPr>
              <a:t>8</a:t>
            </a:r>
            <a:endParaRPr lang="es-PR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5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2740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1000" y="630428"/>
                <a:ext cx="8534400" cy="5583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R" sz="3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6)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R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𝟏𝟗𝟔</m:t>
                        </m:r>
                      </m:e>
                    </m:rad>
                    <m:r>
                      <a:rPr lang="es-P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15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B. </a:t>
                </a: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13</a:t>
                </a:r>
                <a:endParaRPr lang="es-P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9</a:t>
                </a:r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14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30428"/>
                <a:ext cx="8534400" cy="5583965"/>
              </a:xfrm>
              <a:prstGeom prst="rect">
                <a:avLst/>
              </a:prstGeom>
              <a:blipFill rotWithShape="0">
                <a:blip r:embed="rId4"/>
                <a:stretch>
                  <a:fillRect l="-2214" t="-1528"/>
                </a:stretch>
              </a:blipFill>
            </p:spPr>
            <p:txBody>
              <a:bodyPr/>
              <a:lstStyle/>
              <a:p>
                <a:r>
                  <a:rPr lang="es-P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62863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1000" y="630428"/>
                <a:ext cx="8534400" cy="6195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R" sz="3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7) </a:t>
                </a:r>
                <a:r>
                  <a:rPr lang="es-PR" sz="3600" dirty="0">
                    <a:solidFill>
                      <a:schemeClr val="bg1"/>
                    </a:solidFill>
                  </a:rPr>
                  <a:t>Entre que dos números enteros se encuentra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PR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e>
                    </m:rad>
                  </m:oMath>
                </a14:m>
                <a:endParaRPr lang="es-PR" sz="36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6 y 7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B. </a:t>
                </a: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8</a:t>
                </a:r>
                <a:endParaRPr lang="es-P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7 y 8</a:t>
                </a:r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D. </a:t>
                </a:r>
                <a:r>
                  <a:rPr lang="en-US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7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30428"/>
                <a:ext cx="8534400" cy="6195863"/>
              </a:xfrm>
              <a:prstGeom prst="rect">
                <a:avLst/>
              </a:prstGeom>
              <a:blipFill rotWithShape="0">
                <a:blip r:embed="rId4"/>
                <a:stretch>
                  <a:fillRect l="-2214" t="-1475"/>
                </a:stretch>
              </a:blipFill>
            </p:spPr>
            <p:txBody>
              <a:bodyPr/>
              <a:lstStyle/>
              <a:p>
                <a:r>
                  <a:rPr lang="es-P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376300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1000" y="630428"/>
                <a:ext cx="8534400" cy="6195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R" sz="3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8) </a:t>
                </a:r>
                <a:r>
                  <a:rPr lang="es-PR" sz="3600" dirty="0">
                    <a:solidFill>
                      <a:schemeClr val="bg1"/>
                    </a:solidFill>
                  </a:rPr>
                  <a:t>Entre que dos números enteros se encuentra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85</m:t>
                        </m:r>
                      </m:e>
                    </m:rad>
                  </m:oMath>
                </a14:m>
                <a:endParaRPr lang="es-PR" sz="36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9 y 10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10</a:t>
                </a:r>
                <a:endParaRPr lang="es-P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8 y 9</a:t>
                </a:r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D. </a:t>
                </a:r>
                <a:r>
                  <a:rPr lang="en-US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9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30428"/>
                <a:ext cx="8534400" cy="6195863"/>
              </a:xfrm>
              <a:prstGeom prst="rect">
                <a:avLst/>
              </a:prstGeom>
              <a:blipFill rotWithShape="0">
                <a:blip r:embed="rId4"/>
                <a:stretch>
                  <a:fillRect l="-2214" t="-1475"/>
                </a:stretch>
              </a:blipFill>
            </p:spPr>
            <p:txBody>
              <a:bodyPr/>
              <a:lstStyle/>
              <a:p>
                <a:r>
                  <a:rPr lang="es-P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30806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1000" y="630428"/>
                <a:ext cx="8534400" cy="6195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R" sz="3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9) </a:t>
                </a:r>
                <a:r>
                  <a:rPr lang="es-PR" sz="3600" dirty="0">
                    <a:solidFill>
                      <a:schemeClr val="bg1"/>
                    </a:solidFill>
                  </a:rPr>
                  <a:t>Entre que dos números enteros se </a:t>
                </a:r>
                <a:r>
                  <a:rPr lang="es-PR" sz="3600" dirty="0" smtClean="0">
                    <a:solidFill>
                      <a:schemeClr val="bg1"/>
                    </a:solidFill>
                  </a:rPr>
                  <a:t>encuentra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e>
                    </m:rad>
                  </m:oMath>
                </a14:m>
                <a:endParaRPr lang="es-PR" sz="36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4 y 5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B. </a:t>
                </a: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3</a:t>
                </a:r>
                <a:endParaRPr lang="es-P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2 y 3</a:t>
                </a:r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D. </a:t>
                </a:r>
                <a:r>
                  <a:rPr lang="en-US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5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30428"/>
                <a:ext cx="8534400" cy="6195863"/>
              </a:xfrm>
              <a:prstGeom prst="rect">
                <a:avLst/>
              </a:prstGeom>
              <a:blipFill rotWithShape="0">
                <a:blip r:embed="rId4"/>
                <a:stretch>
                  <a:fillRect l="-2214" t="-1475"/>
                </a:stretch>
              </a:blipFill>
            </p:spPr>
            <p:txBody>
              <a:bodyPr/>
              <a:lstStyle/>
              <a:p>
                <a:r>
                  <a:rPr lang="es-P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98878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1000" y="630428"/>
                <a:ext cx="8534400" cy="5583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R" sz="3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10)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s-PR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>
                        <m:r>
                          <a:rPr lang="es-PR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deg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𝟔𝟒</m:t>
                        </m:r>
                      </m:e>
                    </m:rad>
                    <m:r>
                      <a:rPr lang="es-P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A. </a:t>
                </a: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8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32</a:t>
                </a:r>
                <a:endParaRPr lang="es-P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4</a:t>
                </a:r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D. </a:t>
                </a: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3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30428"/>
                <a:ext cx="8534400" cy="5583965"/>
              </a:xfrm>
              <a:prstGeom prst="rect">
                <a:avLst/>
              </a:prstGeom>
              <a:blipFill rotWithShape="0">
                <a:blip r:embed="rId4"/>
                <a:stretch>
                  <a:fillRect l="-2214" t="-1528"/>
                </a:stretch>
              </a:blipFill>
            </p:spPr>
            <p:txBody>
              <a:bodyPr/>
              <a:lstStyle/>
              <a:p>
                <a:r>
                  <a:rPr lang="es-P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189020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1000" y="630428"/>
                <a:ext cx="8534400" cy="5583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R" sz="3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11)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s-PR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>
                        <m:r>
                          <a:rPr lang="es-PR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deg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𝟕𝟐𝟗</m:t>
                        </m:r>
                      </m:e>
                    </m:rad>
                    <m:r>
                      <a:rPr lang="es-P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A. </a:t>
                </a: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2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43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B. </a:t>
                </a: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9</a:t>
                </a:r>
                <a:endParaRPr lang="es-P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27</a:t>
                </a:r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8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30428"/>
                <a:ext cx="8534400" cy="5583965"/>
              </a:xfrm>
              <a:prstGeom prst="rect">
                <a:avLst/>
              </a:prstGeom>
              <a:blipFill rotWithShape="0">
                <a:blip r:embed="rId4"/>
                <a:stretch>
                  <a:fillRect l="-2214" t="-1528"/>
                </a:stretch>
              </a:blipFill>
            </p:spPr>
            <p:txBody>
              <a:bodyPr/>
              <a:lstStyle/>
              <a:p>
                <a:r>
                  <a:rPr lang="es-P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167581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1000" y="630428"/>
                <a:ext cx="8534400" cy="3871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R" sz="36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12) </a:t>
                </a:r>
                <a:r>
                  <a:rPr lang="es-PR" sz="3200" dirty="0" smtClean="0">
                    <a:solidFill>
                      <a:schemeClr val="bg1"/>
                    </a:solidFill>
                  </a:rPr>
                  <a:t>10</a:t>
                </a:r>
                <a:r>
                  <a:rPr lang="es-PR" sz="3200" baseline="30000" dirty="0" smtClean="0">
                    <a:solidFill>
                      <a:schemeClr val="bg1"/>
                    </a:solidFill>
                  </a:rPr>
                  <a:t>1/3</a:t>
                </a:r>
                <a14:m>
                  <m:oMath xmlns:m="http://schemas.openxmlformats.org/officeDocument/2006/math">
                    <m:r>
                      <a:rPr lang="es-PR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ctrlPr>
                          <a:rPr lang="es-PR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>
                        <m:r>
                          <a:rPr lang="es-PR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deg>
                      <m:e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𝟏𝟎</m:t>
                        </m:r>
                      </m:e>
                    </m:rad>
                  </m:oMath>
                </a14:m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s-PR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2" action="ppaction://hlinksldjump"/>
                  </a:rPr>
                  <a:t>Cierto</a:t>
                </a: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R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B. </a:t>
                </a:r>
                <a:r>
                  <a:rPr lang="es-PR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Falso</a:t>
                </a:r>
                <a:endParaRPr lang="es-P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R" sz="3200" b="1" baseline="30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30428"/>
                <a:ext cx="8534400" cy="3871060"/>
              </a:xfrm>
              <a:prstGeom prst="rect">
                <a:avLst/>
              </a:prstGeom>
              <a:blipFill rotWithShape="0">
                <a:blip r:embed="rId4"/>
                <a:stretch>
                  <a:fillRect l="-2214" t="-2205"/>
                </a:stretch>
              </a:blipFill>
            </p:spPr>
            <p:txBody>
              <a:bodyPr/>
              <a:lstStyle/>
              <a:p>
                <a:r>
                  <a:rPr lang="es-P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87876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5029200" cy="4525964"/>
          </a:xfrm>
        </p:spPr>
        <p:txBody>
          <a:bodyPr>
            <a:normAutofit/>
          </a:bodyPr>
          <a:lstStyle/>
          <a:p>
            <a:r>
              <a:rPr lang="es-PR" sz="3600" dirty="0" smtClean="0"/>
              <a:t>Potencias negativas</a:t>
            </a:r>
          </a:p>
          <a:p>
            <a:r>
              <a:rPr lang="es-PR" sz="3600" dirty="0" smtClean="0"/>
              <a:t>Raíces cuadradas </a:t>
            </a:r>
          </a:p>
          <a:p>
            <a:r>
              <a:rPr lang="es-PR" sz="3600" dirty="0" smtClean="0"/>
              <a:t>Raíces cúbicas 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>
              <a:buNone/>
            </a:pPr>
            <a:r>
              <a:rPr lang="en-US" sz="4000" dirty="0" err="1" smtClean="0"/>
              <a:t>Temas</a:t>
            </a:r>
            <a:r>
              <a:rPr lang="en-US" sz="4000" dirty="0" smtClean="0"/>
              <a:t>:</a:t>
            </a:r>
            <a:endParaRPr lang="en-US" sz="4000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19200"/>
            <a:ext cx="3200400" cy="3413761"/>
          </a:xfrm>
          <a:prstGeom prst="rect">
            <a:avLst/>
          </a:prstGeom>
          <a:ln w="53975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20557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86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3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20557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86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1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3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2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20557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1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3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1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20557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334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3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3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1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20557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6096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3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1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buNone/>
            </a:pPr>
            <a:r>
              <a:rPr lang="es-PR" dirty="0" smtClean="0"/>
              <a:t>Objetivo:</a:t>
            </a:r>
            <a:endParaRPr lang="es-PR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219200"/>
            <a:ext cx="7772400" cy="2971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P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143000"/>
            <a:ext cx="8077200" cy="3886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571500" marR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A través </a:t>
            </a:r>
            <a:r>
              <a:rPr lang="es-PR" sz="3600" dirty="0" smtClean="0">
                <a:solidFill>
                  <a:schemeClr val="bg1"/>
                </a:solidFill>
                <a:latin typeface="Perpetua" pitchFamily="18" charset="0"/>
                <a:ea typeface="+mj-ea"/>
                <a:cs typeface="+mj-cs"/>
              </a:rPr>
              <a:t>de juego</a:t>
            </a:r>
            <a:r>
              <a:rPr kumimoji="0" lang="es-PR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,</a:t>
            </a:r>
            <a:r>
              <a:rPr kumimoji="0" lang="es-P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 los estudiantes</a:t>
            </a:r>
            <a:r>
              <a:rPr kumimoji="0" lang="es-PR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 repasarán </a:t>
            </a:r>
            <a:r>
              <a:rPr kumimoji="0" lang="es-P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los conceptos de raíces</a:t>
            </a:r>
            <a:r>
              <a:rPr kumimoji="0" lang="es-PR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 cuadradas y cúbicas, con ayuda de sus pares.</a:t>
            </a:r>
            <a:endParaRPr kumimoji="0" lang="es-PR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958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20557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572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3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20557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096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4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8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20557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858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3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3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20557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096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7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3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20557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096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6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3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buNone/>
            </a:pPr>
            <a:r>
              <a:rPr lang="es-PR" dirty="0" smtClean="0"/>
              <a:t>Materiales:</a:t>
            </a:r>
            <a:endParaRPr lang="es-P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251200" cy="2667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sz="3200" dirty="0" smtClean="0"/>
              <a:t>Campana digital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sz="3200" dirty="0" smtClean="0"/>
              <a:t>PowerPoint: Maletines de exponentes y raíces</a:t>
            </a:r>
          </a:p>
          <a:p>
            <a:pPr marL="0" indent="0"/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09" y="4262230"/>
            <a:ext cx="190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20557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096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4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3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0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934200" y="4800600"/>
            <a:ext cx="19812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10209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6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81800" y="4894943"/>
            <a:ext cx="19812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>
                <a:hlinkClick r:id="rId2" action="ppaction://hlinksldjump"/>
              </a:rPr>
              <a:t>Volver</a:t>
            </a:r>
            <a:endParaRPr lang="es-P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3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7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buNone/>
            </a:pPr>
            <a:r>
              <a:rPr lang="en-US" dirty="0" err="1" smtClean="0"/>
              <a:t>Instrucciones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304800"/>
            <a:ext cx="8251200" cy="557880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dirty="0" smtClean="0"/>
              <a:t>Se dividirá el salón de clases en dos grupos aleatoriamente</a:t>
            </a:r>
            <a:r>
              <a:rPr lang="es-PR" dirty="0" smtClean="0"/>
              <a:t>.</a:t>
            </a:r>
          </a:p>
          <a:p>
            <a:pPr marL="0" indent="0"/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dirty="0" smtClean="0"/>
              <a:t>Cada  uno de los equipos </a:t>
            </a:r>
            <a:r>
              <a:rPr lang="es-PR" dirty="0" err="1" smtClean="0"/>
              <a:t>elegiraaa</a:t>
            </a:r>
            <a:r>
              <a:rPr lang="es-PR" dirty="0" smtClean="0"/>
              <a:t> </a:t>
            </a:r>
            <a:r>
              <a:rPr lang="es-PR" dirty="0" smtClean="0"/>
              <a:t>un líder quien será el responsable de tomar las </a:t>
            </a:r>
            <a:r>
              <a:rPr lang="es-PR" dirty="0" smtClean="0"/>
              <a:t>decisiones.</a:t>
            </a:r>
          </a:p>
          <a:p>
            <a:pPr marL="0" indent="0"/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dirty="0" smtClean="0"/>
              <a:t>El </a:t>
            </a:r>
            <a:r>
              <a:rPr lang="es-PR" dirty="0" smtClean="0"/>
              <a:t>estudiante seleccionará  uno de los </a:t>
            </a:r>
            <a:r>
              <a:rPr lang="es-PR" dirty="0" smtClean="0"/>
              <a:t>maletines</a:t>
            </a:r>
            <a:r>
              <a:rPr lang="es-PR" dirty="0"/>
              <a:t> </a:t>
            </a:r>
            <a:r>
              <a:rPr lang="es-PR" dirty="0" smtClean="0"/>
              <a:t>que aparecerá en la pantalla. Tendrá 60 segundos para contestar.</a:t>
            </a:r>
            <a:endParaRPr lang="es-PR" dirty="0" smtClean="0"/>
          </a:p>
          <a:p>
            <a:pPr marL="0" indent="0"/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dirty="0" smtClean="0"/>
              <a:t>El primer equipo que toque la campana digital será el primero en contestar la pregunta</a:t>
            </a:r>
            <a:r>
              <a:rPr lang="es-PR" dirty="0" smtClean="0"/>
              <a:t>.</a:t>
            </a:r>
          </a:p>
          <a:p>
            <a:pPr marL="0" indent="0"/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dirty="0"/>
              <a:t>El equipo tendrá una sola oportunidad para contestar correctamente y debe explicar la pregunta al grupo al finalizar.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R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709964"/>
            <a:ext cx="1676400" cy="112318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70" y="0"/>
            <a:ext cx="9139030" cy="8382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buNone/>
            </a:pPr>
            <a:r>
              <a:rPr lang="en-US" dirty="0" err="1" smtClean="0"/>
              <a:t>Instrucciones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2685" y="457200"/>
            <a:ext cx="8403600" cy="58674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dirty="0" smtClean="0"/>
              <a:t>De </a:t>
            </a:r>
            <a:r>
              <a:rPr lang="es-PR" dirty="0" smtClean="0"/>
              <a:t>contestar incorrectamente, el equipo contrario tendrá la oportunidad de contestar</a:t>
            </a:r>
            <a:r>
              <a:rPr lang="es-PR" dirty="0" smtClean="0"/>
              <a:t>.</a:t>
            </a:r>
          </a:p>
          <a:p>
            <a:pPr marL="0" indent="0"/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dirty="0" smtClean="0"/>
              <a:t>La pregunta será descartada si ambos contestan incorrectamente.</a:t>
            </a:r>
          </a:p>
          <a:p>
            <a:pPr marL="0" indent="0"/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dirty="0" smtClean="0"/>
              <a:t>En </a:t>
            </a:r>
            <a:r>
              <a:rPr lang="es-PR" dirty="0" smtClean="0"/>
              <a:t>el caso de las preguntas contestadas incorrectamente, el profesor podrá intervenir apoyando a los </a:t>
            </a:r>
            <a:r>
              <a:rPr lang="es-PR" dirty="0" smtClean="0"/>
              <a:t>alumnos.</a:t>
            </a:r>
          </a:p>
          <a:p>
            <a:pPr marL="0" indent="0"/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dirty="0" smtClean="0"/>
              <a:t>Las </a:t>
            </a:r>
            <a:r>
              <a:rPr lang="es-PR" dirty="0" smtClean="0"/>
              <a:t>preguntas serán leídas en voz alta y sus respuestas antes de contestar. </a:t>
            </a:r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R" dirty="0" smtClean="0"/>
              <a:t>El equipo que obtenga la mayor cantidad de puntos gana el juego.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R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091" y="5627241"/>
            <a:ext cx="1196339" cy="1214558"/>
          </a:xfrm>
        </p:spPr>
      </p:pic>
    </p:spTree>
    <p:extLst>
      <p:ext uri="{BB962C8B-B14F-4D97-AF65-F5344CB8AC3E}">
        <p14:creationId xmlns:p14="http://schemas.microsoft.com/office/powerpoint/2010/main" val="13623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2000" y="6096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P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12423" y="489946"/>
            <a:ext cx="1828629" cy="1828629"/>
            <a:chOff x="3886200" y="1186543"/>
            <a:chExt cx="1828629" cy="182862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0" y="1186543"/>
              <a:ext cx="1828629" cy="182862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81414" y="1676400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PR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erpetua" pitchFamily="18" charset="0"/>
                  <a:ea typeface="+mj-ea"/>
                  <a:cs typeface="+mj-cs"/>
                  <a:hlinkClick r:id="rId3" action="ppaction://hlinksldjump"/>
                </a:rPr>
                <a:t>1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763041" y="563603"/>
            <a:ext cx="1828629" cy="1828629"/>
            <a:chOff x="2187940" y="165186"/>
            <a:chExt cx="1828629" cy="1828629"/>
          </a:xfrm>
        </p:grpSpPr>
        <p:pic>
          <p:nvPicPr>
            <p:cNvPr id="15" name="Picture 14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7940" y="165186"/>
              <a:ext cx="1828629" cy="1828629"/>
            </a:xfrm>
            <a:prstGeom prst="rect">
              <a:avLst/>
            </a:prstGeom>
          </p:spPr>
        </p:pic>
        <p:sp>
          <p:nvSpPr>
            <p:cNvPr id="12" name="TextBox 11">
              <a:hlinkClick r:id="rId4" action="ppaction://hlinksldjump" highlightClick="1"/>
            </p:cNvPr>
            <p:cNvSpPr txBox="1"/>
            <p:nvPr/>
          </p:nvSpPr>
          <p:spPr>
            <a:xfrm>
              <a:off x="2704927" y="642342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PR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erpetua" pitchFamily="18" charset="0"/>
                  <a:ea typeface="+mj-ea"/>
                  <a:cs typeface="+mj-cs"/>
                  <a:hlinkClick r:id="rId5" action="ppaction://hlinksldjump"/>
                </a:rPr>
                <a:t>2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720153" y="489946"/>
            <a:ext cx="1828629" cy="1828629"/>
            <a:chOff x="4016569" y="185141"/>
            <a:chExt cx="1828629" cy="182862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6569" y="185141"/>
              <a:ext cx="1828629" cy="18286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532176" y="642342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PR" sz="3600" b="1" dirty="0">
                  <a:latin typeface="Perpetua" pitchFamily="18" charset="0"/>
                  <a:ea typeface="+mj-ea"/>
                  <a:cs typeface="+mj-cs"/>
                  <a:hlinkClick r:id="rId6" action="ppaction://hlinksldjump"/>
                </a:rPr>
                <a:t>3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522588" y="491032"/>
            <a:ext cx="1828629" cy="1828629"/>
            <a:chOff x="5639748" y="185141"/>
            <a:chExt cx="1828629" cy="1828629"/>
          </a:xfrm>
        </p:grpSpPr>
        <p:pic>
          <p:nvPicPr>
            <p:cNvPr id="35" name="Picture 34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748" y="185141"/>
              <a:ext cx="1828629" cy="182862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155355" y="642342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PR" sz="3600" b="1" noProof="0" dirty="0" smtClean="0">
                  <a:latin typeface="Perpetua" pitchFamily="18" charset="0"/>
                  <a:ea typeface="+mj-ea"/>
                  <a:cs typeface="+mj-cs"/>
                  <a:hlinkClick r:id="rId7" action="ppaction://hlinksldjump"/>
                </a:rPr>
                <a:t>4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90767" y="2198465"/>
            <a:ext cx="1828629" cy="1828629"/>
            <a:chOff x="7356062" y="232347"/>
            <a:chExt cx="1828629" cy="182862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062" y="232347"/>
              <a:ext cx="1828629" cy="182862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830884" y="761999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PR" sz="3600" b="1" noProof="0" dirty="0" smtClean="0">
                  <a:latin typeface="Perpetua" pitchFamily="18" charset="0"/>
                  <a:ea typeface="+mj-ea"/>
                  <a:cs typeface="+mj-cs"/>
                  <a:hlinkClick r:id="rId8" action="ppaction://hlinksldjump"/>
                </a:rPr>
                <a:t>5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776138" y="2261948"/>
            <a:ext cx="1828629" cy="1828629"/>
            <a:chOff x="381085" y="1523914"/>
            <a:chExt cx="1828629" cy="1828629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85" y="1523914"/>
              <a:ext cx="1828629" cy="182862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45542" y="2069946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PR" sz="3600" b="1" dirty="0">
                  <a:latin typeface="Perpetua" pitchFamily="18" charset="0"/>
                  <a:ea typeface="+mj-ea"/>
                  <a:cs typeface="+mj-cs"/>
                  <a:hlinkClick r:id="rId4" action="ppaction://hlinksldjump"/>
                </a:rPr>
                <a:t>6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745826" y="2263035"/>
            <a:ext cx="1828629" cy="1828629"/>
            <a:chOff x="2198482" y="1551235"/>
            <a:chExt cx="1828629" cy="182862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482" y="1551235"/>
              <a:ext cx="1828629" cy="1828629"/>
            </a:xfrm>
            <a:prstGeom prst="rect">
              <a:avLst/>
            </a:prstGeom>
          </p:spPr>
        </p:pic>
        <p:sp>
          <p:nvSpPr>
            <p:cNvPr id="21" name="TextBox 20">
              <a:hlinkClick r:id="rId7" action="ppaction://hlinksldjump"/>
            </p:cNvPr>
            <p:cNvSpPr txBox="1"/>
            <p:nvPr/>
          </p:nvSpPr>
          <p:spPr>
            <a:xfrm>
              <a:off x="2661902" y="2100774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PR" sz="3600" b="1" noProof="0" dirty="0" smtClean="0">
                  <a:latin typeface="Perpetua" pitchFamily="18" charset="0"/>
                  <a:ea typeface="+mj-ea"/>
                  <a:cs typeface="+mj-cs"/>
                  <a:hlinkClick r:id="rId9" action="ppaction://hlinksldjump"/>
                </a:rPr>
                <a:t>7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554062" y="2261949"/>
            <a:ext cx="1828629" cy="1828629"/>
            <a:chOff x="4026074" y="1523914"/>
            <a:chExt cx="1828629" cy="182862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074" y="1523914"/>
              <a:ext cx="1828629" cy="1828629"/>
            </a:xfrm>
            <a:prstGeom prst="rect">
              <a:avLst/>
            </a:prstGeom>
          </p:spPr>
        </p:pic>
        <p:sp>
          <p:nvSpPr>
            <p:cNvPr id="22" name="TextBox 21">
              <a:hlinkClick r:id="rId8" action="ppaction://hlinksldjump"/>
            </p:cNvPr>
            <p:cNvSpPr txBox="1"/>
            <p:nvPr/>
          </p:nvSpPr>
          <p:spPr>
            <a:xfrm>
              <a:off x="4521288" y="2026213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PR" sz="3600" b="1" noProof="0" dirty="0" smtClean="0">
                  <a:latin typeface="Perpetua" pitchFamily="18" charset="0"/>
                  <a:ea typeface="+mj-ea"/>
                  <a:cs typeface="+mj-cs"/>
                  <a:hlinkClick r:id="rId10" action="ppaction://hlinksldjump"/>
                </a:rPr>
                <a:t>8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90768" y="3845646"/>
            <a:ext cx="1828629" cy="1828629"/>
            <a:chOff x="5627390" y="1558237"/>
            <a:chExt cx="1828629" cy="182862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390" y="1558237"/>
              <a:ext cx="1828629" cy="182862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40837" y="2090718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PR" sz="3600" b="1" dirty="0">
                  <a:latin typeface="Perpetua" pitchFamily="18" charset="0"/>
                  <a:ea typeface="+mj-ea"/>
                  <a:cs typeface="+mj-cs"/>
                  <a:hlinkClick r:id="rId11" action="ppaction://hlinksldjump"/>
                </a:rPr>
                <a:t>9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76138" y="3846743"/>
            <a:ext cx="1828629" cy="1828629"/>
            <a:chOff x="7365567" y="1523913"/>
            <a:chExt cx="1828629" cy="1828629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5567" y="1523913"/>
              <a:ext cx="1828629" cy="182862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854907" y="2020624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PR" sz="3600" b="1" noProof="0" dirty="0" smtClean="0">
                  <a:latin typeface="Perpetua" pitchFamily="18" charset="0"/>
                  <a:ea typeface="+mj-ea"/>
                  <a:cs typeface="+mj-cs"/>
                  <a:hlinkClick r:id="rId12" action="ppaction://hlinksldjump"/>
                </a:rPr>
                <a:t>10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648080" y="3845647"/>
            <a:ext cx="1828629" cy="1828629"/>
            <a:chOff x="369853" y="2802048"/>
            <a:chExt cx="1828629" cy="1828629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53" y="2802048"/>
              <a:ext cx="1828629" cy="182862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835188" y="3264697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PR" sz="3600" b="1" noProof="0" dirty="0" smtClean="0">
                  <a:latin typeface="Perpetua" pitchFamily="18" charset="0"/>
                  <a:ea typeface="+mj-ea"/>
                  <a:cs typeface="+mj-cs"/>
                  <a:hlinkClick r:id="rId13" action="ppaction://hlinksldjump"/>
                </a:rPr>
                <a:t>11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633505" y="3818435"/>
            <a:ext cx="1828629" cy="1828629"/>
            <a:chOff x="2258698" y="2826060"/>
            <a:chExt cx="1828629" cy="1828629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8698" y="2826060"/>
              <a:ext cx="1828629" cy="182862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740479" y="3352543"/>
              <a:ext cx="838200" cy="6096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PR" sz="3600" b="1" noProof="0" dirty="0" smtClean="0">
                  <a:latin typeface="Perpetua" pitchFamily="18" charset="0"/>
                  <a:ea typeface="+mj-ea"/>
                  <a:cs typeface="+mj-cs"/>
                  <a:hlinkClick r:id="rId14" action="ppaction://hlinksldjump"/>
                </a:rPr>
                <a:t>12</a:t>
              </a:r>
              <a:endParaRPr kumimoji="0" lang="es-P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15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600" y="381000"/>
            <a:ext cx="8534400" cy="5369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s-PR" sz="3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 </a:t>
            </a:r>
            <a:r>
              <a:rPr lang="es-PR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¿Cuál es la expresión equivalente a </a:t>
            </a:r>
            <a:r>
              <a:rPr lang="es-PR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s-PR" sz="3600" b="1" baseline="30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-5</a:t>
            </a:r>
            <a:r>
              <a:rPr lang="es-PR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. 1/3</a:t>
            </a:r>
            <a:r>
              <a:rPr lang="es-PR" sz="3200" b="1" baseline="30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-5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 action="ppaction://hlinksldjump"/>
              </a:rPr>
              <a:t>1/3</a:t>
            </a:r>
            <a:r>
              <a:rPr lang="es-PR" sz="3200" b="1" baseline="30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 action="ppaction://hlinksldjump"/>
              </a:rPr>
              <a:t>5</a:t>
            </a:r>
            <a:endParaRPr lang="es-PR" sz="3200" b="1" baseline="300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3/5</a:t>
            </a:r>
            <a:endParaRPr lang="es-PR" sz="3200" b="1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1/15</a:t>
            </a:r>
            <a:endParaRPr lang="es-PR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R" sz="3200" b="1" baseline="30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R" sz="3200" b="1" baseline="300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29325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600" y="381000"/>
            <a:ext cx="8534400" cy="596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 </a:t>
            </a:r>
            <a:r>
              <a:rPr lang="es-PR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¿Cuál </a:t>
            </a:r>
            <a:r>
              <a:rPr lang="es-PR" sz="3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las siguientes alternativas es equivalente a </a:t>
            </a:r>
            <a:r>
              <a:rPr lang="es-PR" sz="36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</a:t>
            </a:r>
            <a:r>
              <a:rPr lang="es-PR" sz="3600" b="1" baseline="30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-2</a:t>
            </a:r>
            <a:r>
              <a:rPr lang="es-PR" sz="3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1/7</a:t>
            </a:r>
            <a:r>
              <a:rPr lang="es-PR" sz="3200" b="1" baseline="30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-2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7</a:t>
            </a:r>
            <a:r>
              <a:rPr lang="es-PR" sz="3200" b="1" baseline="30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2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action="ppaction://hlinksldjump"/>
              </a:rPr>
              <a:t>7/2</a:t>
            </a:r>
            <a:endParaRPr lang="es-PR" sz="3200" b="1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 </a:t>
            </a:r>
            <a:r>
              <a:rPr lang="es-PR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 action="ppaction://hlinksldjump"/>
              </a:rPr>
              <a:t>1/7</a:t>
            </a:r>
            <a:r>
              <a:rPr lang="es-PR" sz="3200" b="1" baseline="30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 action="ppaction://hlinksldjump"/>
              </a:rPr>
              <a:t>2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R" sz="3200" b="1" baseline="30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R" sz="3200" b="1" baseline="300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hlinkClick r:id="rId4" action="ppaction://hlinksldjump"/>
          </p:cNvPr>
          <p:cNvSpPr/>
          <p:nvPr/>
        </p:nvSpPr>
        <p:spPr>
          <a:xfrm>
            <a:off x="6096000" y="4953000"/>
            <a:ext cx="2514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R" dirty="0" smtClean="0"/>
              <a:t>CASE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27809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ww.PresenterMedia.com - the chalkboard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6AFA805-4404-47D2-A142-C3A37E84F3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778</TotalTime>
  <Words>489</Words>
  <Application>Microsoft Office PowerPoint</Application>
  <PresentationFormat>On-screen Show (4:3)</PresentationFormat>
  <Paragraphs>176</Paragraphs>
  <Slides>43</Slides>
  <Notes>0</Notes>
  <HiddenSlides>24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Calibri</vt:lpstr>
      <vt:lpstr>Cambria Math</vt:lpstr>
      <vt:lpstr>Perpetua</vt:lpstr>
      <vt:lpstr>Estrangelo Edessa</vt:lpstr>
      <vt:lpstr>Times New Roman</vt:lpstr>
      <vt:lpstr>Segoe UI</vt:lpstr>
      <vt:lpstr>Arial</vt:lpstr>
      <vt:lpstr>www.PresenterMedia.com - the chalkboard</vt:lpstr>
      <vt:lpstr>Objeto de Aprendizaje : Maletines de exponentes y raíces</vt:lpstr>
      <vt:lpstr>Temas:</vt:lpstr>
      <vt:lpstr>Objetivo:</vt:lpstr>
      <vt:lpstr>Materiales:</vt:lpstr>
      <vt:lpstr>Instrucciones:</vt:lpstr>
      <vt:lpstr>Instrucciones: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Debate Grupal</dc:title>
  <dc:creator>Zahira M. Roman</dc:creator>
  <cp:keywords/>
  <cp:lastModifiedBy>Zahira M. Roman</cp:lastModifiedBy>
  <cp:revision>123</cp:revision>
  <dcterms:created xsi:type="dcterms:W3CDTF">2013-09-26T01:55:33Z</dcterms:created>
  <dcterms:modified xsi:type="dcterms:W3CDTF">2019-05-03T22:28:37Z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TC018572719991</vt:lpwstr>
  </property>
</Properties>
</file>